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59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41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80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57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05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4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91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75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9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03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28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8FB3E-9AD5-40D0-BAD3-5E2918CBA547}" type="datetimeFigureOut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0FD0-2CF4-40A4-B532-5A796F4C8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70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3896" y="977031"/>
            <a:ext cx="9144000" cy="3620022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Na Velehradě proběhlo v říjnu 2021</a:t>
            </a:r>
            <a:br>
              <a:rPr lang="cs-CZ" sz="4000" dirty="0" smtClean="0"/>
            </a:br>
            <a:r>
              <a:rPr lang="cs-CZ" sz="4000" dirty="0" smtClean="0"/>
              <a:t>XVI</a:t>
            </a:r>
            <a:r>
              <a:rPr lang="cs-CZ" sz="4000" dirty="0"/>
              <a:t>. </a:t>
            </a:r>
            <a:r>
              <a:rPr lang="cs-CZ" sz="4000" dirty="0" smtClean="0"/>
              <a:t>celostátní </a:t>
            </a:r>
            <a:r>
              <a:rPr lang="cs-CZ" sz="4000" dirty="0"/>
              <a:t>setkání nemocničních kaplanů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na </a:t>
            </a:r>
            <a:r>
              <a:rPr lang="cs-CZ" sz="4000" dirty="0" smtClean="0"/>
              <a:t>téma: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dirty="0" smtClean="0"/>
              <a:t>Populace v Česku stárne…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1162" y="5004953"/>
            <a:ext cx="9144000" cy="95743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 co z něj – pro vás i pro sebe - přivezli naši kaplani?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2547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6611"/>
    </mc:Choice>
    <mc:Fallback>
      <p:transition spd="slow" advClick="0" advTm="66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796"/>
          </a:xfrm>
        </p:spPr>
        <p:txBody>
          <a:bodyPr/>
          <a:lstStyle/>
          <a:p>
            <a:r>
              <a:rPr lang="cs-CZ" dirty="0" smtClean="0"/>
              <a:t>Anna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Dvě nové knížky</a:t>
            </a:r>
            <a:r>
              <a:rPr lang="cs-CZ" dirty="0"/>
              <a:t> od Jitky Krausové (čekají vás v kaplanské knihovně):</a:t>
            </a:r>
          </a:p>
          <a:p>
            <a:pPr lvl="1"/>
            <a:r>
              <a:rPr lang="cs-CZ" b="1" dirty="0"/>
              <a:t>Dáma s lampou – Příběh Florence </a:t>
            </a:r>
            <a:r>
              <a:rPr lang="cs-CZ" b="1" dirty="0" err="1"/>
              <a:t>Nightingale</a:t>
            </a:r>
            <a:r>
              <a:rPr lang="cs-CZ" dirty="0"/>
              <a:t> zakladatelky moderního ošetřovatelství</a:t>
            </a:r>
          </a:p>
          <a:p>
            <a:pPr lvl="1"/>
            <a:r>
              <a:rPr lang="cs-CZ" b="1" dirty="0" err="1"/>
              <a:t>Eskulapova</a:t>
            </a:r>
            <a:r>
              <a:rPr lang="cs-CZ" b="1" dirty="0"/>
              <a:t> hůl, lampa a kříž</a:t>
            </a:r>
            <a:r>
              <a:rPr lang="cs-CZ" dirty="0"/>
              <a:t> – Svatí a věřící lékaři a zdravotníci (17.-21.století)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Tři výroky: </a:t>
            </a:r>
            <a:endParaRPr lang="cs-CZ" dirty="0" smtClean="0"/>
          </a:p>
          <a:p>
            <a:pPr lvl="1" algn="just"/>
            <a:r>
              <a:rPr lang="cs-CZ" b="1" dirty="0" smtClean="0"/>
              <a:t>„Postel je pro seniora stejně nebezpečná jako Ferrari pro teenagera“ </a:t>
            </a:r>
            <a:r>
              <a:rPr lang="cs-CZ" dirty="0" smtClean="0"/>
              <a:t>(z přednášky  Péče o seniory MUDr. Mileny </a:t>
            </a:r>
            <a:r>
              <a:rPr lang="cs-CZ" dirty="0" err="1" smtClean="0"/>
              <a:t>Bretšnajdrové</a:t>
            </a:r>
            <a:r>
              <a:rPr lang="cs-CZ" dirty="0" smtClean="0"/>
              <a:t>, Ph.D., zástupce přednosty pro LP geriatrie, FN Olomouc) </a:t>
            </a:r>
          </a:p>
          <a:p>
            <a:pPr lvl="1" algn="just"/>
            <a:r>
              <a:rPr lang="cs-CZ" b="1" dirty="0" smtClean="0"/>
              <a:t>„Je pro mě kouzelné být blízko té moudrosti (stáří)“</a:t>
            </a:r>
            <a:r>
              <a:rPr lang="cs-CZ" dirty="0" smtClean="0"/>
              <a:t> (z přednášky Komunikace a jednání se seniory, Mgr. Karolíny Zedníkové, oddělení </a:t>
            </a:r>
            <a:r>
              <a:rPr lang="cs-CZ" dirty="0" err="1" smtClean="0"/>
              <a:t>Gerontopsychiatrie</a:t>
            </a:r>
            <a:r>
              <a:rPr lang="cs-CZ" dirty="0" smtClean="0"/>
              <a:t>, PN Opava)</a:t>
            </a:r>
          </a:p>
          <a:p>
            <a:pPr lvl="1" algn="just"/>
            <a:r>
              <a:rPr lang="cs-CZ" b="1" dirty="0" smtClean="0"/>
              <a:t>„Naše tělo chátrá, ale duch se zmlazuje“</a:t>
            </a:r>
            <a:r>
              <a:rPr lang="cs-CZ" dirty="0" smtClean="0"/>
              <a:t> (Bible, 2.list </a:t>
            </a:r>
            <a:r>
              <a:rPr lang="cs-CZ" dirty="0" err="1" smtClean="0"/>
              <a:t>Korinstkým</a:t>
            </a:r>
            <a:r>
              <a:rPr lang="cs-CZ" dirty="0" smtClean="0"/>
              <a:t>) a poukaz na životodárné starce, na to, že </a:t>
            </a:r>
            <a:r>
              <a:rPr lang="cs-CZ" b="1" dirty="0" smtClean="0"/>
              <a:t>„starší“</a:t>
            </a:r>
            <a:r>
              <a:rPr lang="cs-CZ" dirty="0" smtClean="0"/>
              <a:t> může znamenat také </a:t>
            </a:r>
            <a:r>
              <a:rPr lang="cs-CZ" b="1" dirty="0" smtClean="0"/>
              <a:t>nositele nového</a:t>
            </a:r>
            <a:r>
              <a:rPr lang="cs-CZ" dirty="0" smtClean="0"/>
              <a:t> (z přednášky Mgr. Angela </a:t>
            </a:r>
            <a:r>
              <a:rPr lang="cs-CZ" dirty="0" err="1" smtClean="0"/>
              <a:t>Scarana</a:t>
            </a:r>
            <a:r>
              <a:rPr lang="cs-CZ" dirty="0" smtClean="0"/>
              <a:t>, </a:t>
            </a:r>
            <a:r>
              <a:rPr lang="cs-CZ" dirty="0" err="1" smtClean="0"/>
              <a:t>Th.D</a:t>
            </a:r>
            <a:r>
              <a:rPr lang="cs-CZ" dirty="0" smtClean="0"/>
              <a:t>.).</a:t>
            </a:r>
          </a:p>
          <a:p>
            <a:endParaRPr lang="cs-CZ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3376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384"/>
    </mc:Choice>
    <mc:Fallback>
      <p:transition spd="slow" advTm="213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9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9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Markéta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/>
              <a:t>Kontakty s nemocničními kaplany z celé republiky</a:t>
            </a:r>
            <a:r>
              <a:rPr lang="pl-PL" b="1" dirty="0" smtClean="0"/>
              <a:t>.</a:t>
            </a:r>
          </a:p>
          <a:p>
            <a:pPr algn="just"/>
            <a:r>
              <a:rPr lang="cs-CZ" b="1" dirty="0"/>
              <a:t>Obohacující pohled jiných oborů, které dohromady skládají </a:t>
            </a:r>
            <a:r>
              <a:rPr lang="cs-CZ" b="1" dirty="0" smtClean="0"/>
              <a:t>celistvý obraz </a:t>
            </a:r>
            <a:r>
              <a:rPr lang="cs-CZ" b="1" dirty="0"/>
              <a:t>člověka v seniorském </a:t>
            </a:r>
            <a:r>
              <a:rPr lang="cs-CZ" b="1" dirty="0" smtClean="0"/>
              <a:t>věku. </a:t>
            </a:r>
            <a:r>
              <a:rPr lang="cs-CZ" dirty="0" smtClean="0"/>
              <a:t>Pohled </a:t>
            </a:r>
            <a:r>
              <a:rPr lang="cs-CZ" dirty="0"/>
              <a:t>zdravotníků a  přiblížení geriatrického syndromu, pohled dalších odborníků z oblasti </a:t>
            </a:r>
            <a:r>
              <a:rPr lang="cs-CZ" dirty="0" err="1"/>
              <a:t>gerontopsychiatrie</a:t>
            </a:r>
            <a:r>
              <a:rPr lang="cs-CZ" dirty="0"/>
              <a:t> a přiblížení změn v různých složkách osobnosti, zamyšlení se nad úkoly a plody tohoto období života, přemýšlení nad možnostmi posílení vlastní hodnoty v tomto období života, zkušenosti lidí seniorského věku až po teologický náhled na stáří, smrt, život věčný.</a:t>
            </a:r>
          </a:p>
          <a:p>
            <a:pPr algn="just"/>
            <a:r>
              <a:rPr lang="cs-CZ" dirty="0" smtClean="0"/>
              <a:t> </a:t>
            </a:r>
            <a:r>
              <a:rPr lang="cs-CZ" b="1" dirty="0"/>
              <a:t>Zamyšlení se nad vlastním přístupem a péčí nejen v pracovní, ale i osobní rovině.</a:t>
            </a:r>
            <a:endParaRPr lang="cs-CZ" dirty="0" smtClean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5055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361"/>
    </mc:Choice>
    <mc:Fallback>
      <p:transition spd="slow" advTm="183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Ztišení – </a:t>
            </a:r>
            <a:r>
              <a:rPr lang="cs-CZ" dirty="0"/>
              <a:t>Ocenil jsem v úvodu setkání prostor pro ztišení a modlitbu, které připravilo prostor pro další naši službu.</a:t>
            </a:r>
          </a:p>
          <a:p>
            <a:r>
              <a:rPr lang="cs-CZ" b="1" dirty="0"/>
              <a:t>Kontakty – </a:t>
            </a:r>
            <a:r>
              <a:rPr lang="cs-CZ" dirty="0"/>
              <a:t>Přínosem nejenom pro mne bylo navázání nových kontaktů a také oživení stávajících.</a:t>
            </a:r>
          </a:p>
          <a:p>
            <a:r>
              <a:rPr lang="cs-CZ" b="1" dirty="0"/>
              <a:t>Sdílení – </a:t>
            </a:r>
            <a:r>
              <a:rPr lang="cs-CZ" dirty="0"/>
              <a:t>Zajímavé </a:t>
            </a:r>
            <a:r>
              <a:rPr lang="cs-CZ" dirty="0" smtClean="0"/>
              <a:t>bylo, </a:t>
            </a:r>
            <a:r>
              <a:rPr lang="cs-CZ" dirty="0"/>
              <a:t>jak </a:t>
            </a:r>
            <a:r>
              <a:rPr lang="cs-CZ" dirty="0" smtClean="0"/>
              <a:t>nás negativní </a:t>
            </a:r>
            <a:r>
              <a:rPr lang="cs-CZ" dirty="0"/>
              <a:t>reakce (při odmítnutí nabízené služby) mohou </a:t>
            </a:r>
            <a:r>
              <a:rPr lang="cs-CZ" dirty="0" smtClean="0"/>
              <a:t>dovést až </a:t>
            </a:r>
            <a:r>
              <a:rPr lang="cs-CZ" dirty="0"/>
              <a:t>k tomu podstatnému, co člověk žije.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6300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28"/>
    </mc:Choice>
    <mc:Fallback>
      <p:transition spd="slow" advTm="131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Přejeme sobě i vám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905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200" b="1" dirty="0" smtClean="0"/>
              <a:t>vnímavost k našim starším (pacientům i blízkým),</a:t>
            </a:r>
          </a:p>
          <a:p>
            <a:pPr marL="0" indent="0">
              <a:buNone/>
            </a:pPr>
            <a:r>
              <a:rPr lang="cs-CZ" sz="3200" b="1" dirty="0" smtClean="0"/>
              <a:t>vděčnost za jejich zkušenosti a životní moudrost, kterými se můžeme nechat inspirovat,</a:t>
            </a:r>
          </a:p>
          <a:p>
            <a:pPr marL="0" indent="0">
              <a:buNone/>
            </a:pPr>
            <a:r>
              <a:rPr lang="cs-CZ" sz="3200" b="1" dirty="0" smtClean="0"/>
              <a:t>a také sílu a trpělivost při jejich podpoře.</a:t>
            </a:r>
          </a:p>
          <a:p>
            <a:pPr marL="0" indent="0">
              <a:buNone/>
            </a:pPr>
            <a:r>
              <a:rPr lang="cs-CZ" sz="3200" b="1" dirty="0"/>
              <a:t>	</a:t>
            </a:r>
            <a:r>
              <a:rPr lang="cs-CZ" sz="3200" b="1" dirty="0" smtClean="0"/>
              <a:t>					vaši kaplani </a:t>
            </a:r>
            <a:r>
              <a:rPr lang="cs-CZ" sz="3200" b="1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sz="3200" b="1" dirty="0">
              <a:sym typeface="Wingdings" panose="05000000000000000000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862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386"/>
    </mc:Choice>
    <mc:Fallback>
      <p:transition spd="slow" advTm="143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8|1.8|8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9|3.2|3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|2|2.3|2.2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91</Words>
  <Application>Microsoft Office PowerPoint</Application>
  <PresentationFormat>Širokoúhlá obrazovka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Motiv Office</vt:lpstr>
      <vt:lpstr>Na Velehradě proběhlo v říjnu 2021 XVI. celostátní setkání nemocničních kaplanů  na téma:  Populace v Česku stárne… </vt:lpstr>
      <vt:lpstr>Anna</vt:lpstr>
      <vt:lpstr>Markéta</vt:lpstr>
      <vt:lpstr>Jan</vt:lpstr>
      <vt:lpstr>Přejeme sobě i vám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Velehradě proběhlo v říjnu XVI. celostátní setkání nemocničních kaplanů na téma:  Populace v Česku stárne…</dc:title>
  <dc:creator>kaplan</dc:creator>
  <cp:lastModifiedBy>kaplan</cp:lastModifiedBy>
  <cp:revision>19</cp:revision>
  <dcterms:created xsi:type="dcterms:W3CDTF">2021-10-13T12:51:57Z</dcterms:created>
  <dcterms:modified xsi:type="dcterms:W3CDTF">2021-10-15T10:12:02Z</dcterms:modified>
</cp:coreProperties>
</file>